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4"/>
  </p:sldMasterIdLst>
  <p:notesMasterIdLst>
    <p:notesMasterId r:id="rId15"/>
  </p:notesMasterIdLst>
  <p:sldIdLst>
    <p:sldId id="3825" r:id="rId5"/>
    <p:sldId id="3826" r:id="rId6"/>
    <p:sldId id="3827" r:id="rId7"/>
    <p:sldId id="3794" r:id="rId8"/>
    <p:sldId id="3835" r:id="rId9"/>
    <p:sldId id="3792" r:id="rId10"/>
    <p:sldId id="3836" r:id="rId11"/>
    <p:sldId id="3828" r:id="rId12"/>
    <p:sldId id="3832" r:id="rId13"/>
    <p:sldId id="383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0" userDrawn="1">
          <p15:clr>
            <a:srgbClr val="A4A3A4"/>
          </p15:clr>
        </p15:guide>
        <p15:guide id="2" orient="horz" pos="3408" userDrawn="1">
          <p15:clr>
            <a:srgbClr val="A4A3A4"/>
          </p15:clr>
        </p15:guide>
        <p15:guide id="3" pos="6936" userDrawn="1">
          <p15:clr>
            <a:srgbClr val="A4A3A4"/>
          </p15:clr>
        </p15:guide>
        <p15:guide id="4" pos="7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685" autoAdjust="0"/>
    <p:restoredTop sz="94660"/>
  </p:normalViewPr>
  <p:slideViewPr>
    <p:cSldViewPr snapToGrid="0">
      <p:cViewPr varScale="1">
        <p:scale>
          <a:sx n="84" d="100"/>
          <a:sy n="84" d="100"/>
        </p:scale>
        <p:origin x="797" y="31"/>
      </p:cViewPr>
      <p:guideLst>
        <p:guide orient="horz" pos="1200"/>
        <p:guide orient="horz" pos="3408"/>
        <p:guide pos="6936"/>
        <p:guide pos="74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7BA811-8917-4F1D-B22F-E96045BFA4E0}" type="datetimeFigureOut">
              <a:rPr lang="en-US" smtClean="0"/>
              <a:t>6/30/2023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0C6A29-4676-420C-BBE3-ACC2B80F64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597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3">
            <a:extLst>
              <a:ext uri="{FF2B5EF4-FFF2-40B4-BE49-F238E27FC236}">
                <a16:creationId xmlns:a16="http://schemas.microsoft.com/office/drawing/2014/main" id="{FCE00AC6-1AA1-42D9-83DD-4C308C3F9322}"/>
              </a:ext>
            </a:extLst>
          </p:cNvPr>
          <p:cNvSpPr/>
          <p:nvPr userDrawn="1"/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19A315-F756-49EC-8181-0EC3F0A37B09}"/>
              </a:ext>
            </a:extLst>
          </p:cNvPr>
          <p:cNvCxnSpPr>
            <a:cxnSpLocks/>
          </p:cNvCxnSpPr>
          <p:nvPr userDrawn="1"/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60F3E26-F530-48F5-983F-9DCFF41D4F39}"/>
              </a:ext>
            </a:extLst>
          </p:cNvPr>
          <p:cNvSpPr/>
          <p:nvPr userDrawn="1"/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C97701E-DAF9-4174-AA91-DA203CD27D6A}"/>
              </a:ext>
            </a:extLst>
          </p:cNvPr>
          <p:cNvSpPr/>
          <p:nvPr userDrawn="1"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F765374-1A4B-41DC-9E75-A95A6C655328}"/>
              </a:ext>
            </a:extLst>
          </p:cNvPr>
          <p:cNvSpPr/>
          <p:nvPr userDrawn="1"/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618DB8E-B14E-42E2-B454-6F4F36A8A9D9}"/>
              </a:ext>
            </a:extLst>
          </p:cNvPr>
          <p:cNvSpPr/>
          <p:nvPr userDrawn="1"/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97666F55-03F1-4D18-9653-0F360E127A7E}"/>
              </a:ext>
            </a:extLst>
          </p:cNvPr>
          <p:cNvSpPr/>
          <p:nvPr userDrawn="1"/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93208" y="2743200"/>
            <a:ext cx="6592824" cy="2386584"/>
          </a:xfrm>
        </p:spPr>
        <p:txBody>
          <a:bodyPr anchor="b"/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93208" y="5221224"/>
            <a:ext cx="6592824" cy="996696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010415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5312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5312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ACF5677B-E56F-4452-ADDC-DA0E20A955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65008" y="1681163"/>
            <a:ext cx="32918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5D9C09-AB3B-40EB-B1DA-9C6D7234345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065008" y="2505075"/>
            <a:ext cx="32918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273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2 medium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FAA9DFF3-1B49-48A9-BF8A-57DD7D07CFA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901259" y="2727729"/>
            <a:ext cx="4290740" cy="4130271"/>
          </a:xfrm>
          <a:custGeom>
            <a:avLst/>
            <a:gdLst>
              <a:gd name="connsiteX0" fmla="*/ 2503809 w 4290740"/>
              <a:gd name="connsiteY0" fmla="*/ 0 h 4130271"/>
              <a:gd name="connsiteX1" fmla="*/ 4198398 w 4290740"/>
              <a:gd name="connsiteY1" fmla="*/ 660580 h 4130271"/>
              <a:gd name="connsiteX2" fmla="*/ 4290740 w 4290740"/>
              <a:gd name="connsiteY2" fmla="*/ 751285 h 4130271"/>
              <a:gd name="connsiteX3" fmla="*/ 4290740 w 4290740"/>
              <a:gd name="connsiteY3" fmla="*/ 4130271 h 4130271"/>
              <a:gd name="connsiteX4" fmla="*/ 604508 w 4290740"/>
              <a:gd name="connsiteY4" fmla="*/ 4130271 h 4130271"/>
              <a:gd name="connsiteX5" fmla="*/ 461940 w 4290740"/>
              <a:gd name="connsiteY5" fmla="*/ 3953232 h 4130271"/>
              <a:gd name="connsiteX6" fmla="*/ 0 w 4290740"/>
              <a:gd name="connsiteY6" fmla="*/ 2503809 h 4130271"/>
              <a:gd name="connsiteX7" fmla="*/ 2503809 w 4290740"/>
              <a:gd name="connsiteY7" fmla="*/ 0 h 4130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0740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0" y="751285"/>
                </a:lnTo>
                <a:lnTo>
                  <a:pt x="4290740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5CFEFC13-B998-4A6F-A7ED-411E266D288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1609" y="0"/>
            <a:ext cx="3519311" cy="3007909"/>
          </a:xfrm>
          <a:custGeom>
            <a:avLst/>
            <a:gdLst>
              <a:gd name="connsiteX0" fmla="*/ 519779 w 3519311"/>
              <a:gd name="connsiteY0" fmla="*/ 0 h 3007909"/>
              <a:gd name="connsiteX1" fmla="*/ 2999531 w 3519311"/>
              <a:gd name="connsiteY1" fmla="*/ 0 h 3007909"/>
              <a:gd name="connsiteX2" fmla="*/ 3003920 w 3519311"/>
              <a:gd name="connsiteY2" fmla="*/ 3989 h 3007909"/>
              <a:gd name="connsiteX3" fmla="*/ 3519311 w 3519311"/>
              <a:gd name="connsiteY3" fmla="*/ 1248253 h 3007909"/>
              <a:gd name="connsiteX4" fmla="*/ 1759655 w 3519311"/>
              <a:gd name="connsiteY4" fmla="*/ 3007909 h 3007909"/>
              <a:gd name="connsiteX5" fmla="*/ 9084 w 3519311"/>
              <a:gd name="connsiteY5" fmla="*/ 1428168 h 3007909"/>
              <a:gd name="connsiteX6" fmla="*/ 0 w 3519311"/>
              <a:gd name="connsiteY6" fmla="*/ 1248273 h 3007909"/>
              <a:gd name="connsiteX7" fmla="*/ 0 w 3519311"/>
              <a:gd name="connsiteY7" fmla="*/ 1248233 h 3007909"/>
              <a:gd name="connsiteX8" fmla="*/ 9084 w 3519311"/>
              <a:gd name="connsiteY8" fmla="*/ 1068339 h 3007909"/>
              <a:gd name="connsiteX9" fmla="*/ 515391 w 3519311"/>
              <a:gd name="connsiteY9" fmla="*/ 3989 h 3007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519311" h="3007909">
                <a:moveTo>
                  <a:pt x="519779" y="0"/>
                </a:moveTo>
                <a:lnTo>
                  <a:pt x="2999531" y="0"/>
                </a:lnTo>
                <a:lnTo>
                  <a:pt x="3003920" y="3989"/>
                </a:lnTo>
                <a:cubicBezTo>
                  <a:pt x="3322355" y="322424"/>
                  <a:pt x="3519311" y="762338"/>
                  <a:pt x="3519311" y="1248253"/>
                </a:cubicBezTo>
                <a:cubicBezTo>
                  <a:pt x="3519311" y="2220084"/>
                  <a:pt x="2731486" y="3007909"/>
                  <a:pt x="1759655" y="3007909"/>
                </a:cubicBezTo>
                <a:cubicBezTo>
                  <a:pt x="848565" y="3007909"/>
                  <a:pt x="99196" y="2315485"/>
                  <a:pt x="9084" y="1428168"/>
                </a:cubicBezTo>
                <a:lnTo>
                  <a:pt x="0" y="1248273"/>
                </a:lnTo>
                <a:lnTo>
                  <a:pt x="0" y="1248233"/>
                </a:lnTo>
                <a:lnTo>
                  <a:pt x="9084" y="1068339"/>
                </a:lnTo>
                <a:cubicBezTo>
                  <a:pt x="51137" y="654258"/>
                  <a:pt x="236761" y="282620"/>
                  <a:pt x="515391" y="3989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7BFFB5A-A05C-4B0C-905C-5884361304B2}"/>
              </a:ext>
            </a:extLst>
          </p:cNvPr>
          <p:cNvSpPr/>
          <p:nvPr userDrawn="1"/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9F33AC6C-4807-4785-AE9F-84BFEEDA9F7E}"/>
              </a:ext>
            </a:extLst>
          </p:cNvPr>
          <p:cNvSpPr/>
          <p:nvPr userDrawn="1"/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65760"/>
            <a:ext cx="5120640" cy="13258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1828800"/>
            <a:ext cx="5093208" cy="4352544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13178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2642EAF0-DE94-4F90-82E3-6F316AA8353A}"/>
              </a:ext>
            </a:extLst>
          </p:cNvPr>
          <p:cNvSpPr/>
          <p:nvPr userDrawn="1"/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22D7888-22FA-4AA1-9BA4-CC61D6643D47}"/>
              </a:ext>
            </a:extLst>
          </p:cNvPr>
          <p:cNvSpPr/>
          <p:nvPr userDrawn="1"/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BB6E464-8999-4773-A1F2-E6CAA990E572}"/>
              </a:ext>
            </a:extLst>
          </p:cNvPr>
          <p:cNvSpPr/>
          <p:nvPr userDrawn="1"/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E9CE183-B21E-41EB-A082-DF9C3AD659D5}"/>
              </a:ext>
            </a:extLst>
          </p:cNvPr>
          <p:cNvSpPr/>
          <p:nvPr userDrawn="1"/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EA14BE8-FDD0-4434-9C3E-BFF78C22D9E3}"/>
              </a:ext>
            </a:extLst>
          </p:cNvPr>
          <p:cNvSpPr/>
          <p:nvPr userDrawn="1"/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C76330B-4C5E-463F-921A-D91F1F1F6049}"/>
              </a:ext>
            </a:extLst>
          </p:cNvPr>
          <p:cNvSpPr/>
          <p:nvPr userDrawn="1"/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E494E364-7EA8-4D92-915D-75D1A3A67C07}"/>
              </a:ext>
            </a:extLst>
          </p:cNvPr>
          <p:cNvSpPr/>
          <p:nvPr userDrawn="1"/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234440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5976" y="2551176"/>
            <a:ext cx="4709160" cy="1755648"/>
          </a:xfrm>
        </p:spPr>
        <p:txBody>
          <a:bodyPr/>
          <a:lstStyle>
            <a:lvl1pPr marL="0" indent="0">
              <a:buNone/>
              <a:defRPr sz="2400"/>
            </a:lvl1pPr>
            <a:lvl2pPr marL="228600">
              <a:defRPr sz="1800"/>
            </a:lvl2pPr>
            <a:lvl3pPr marL="457200">
              <a:defRPr sz="1800"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677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46489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9A1C714-6A0E-456D-A2E2-6288C0EA0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354056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86281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401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AFA665D7-34D0-4262-B345-9B1A1BA8DA17}"/>
              </a:ext>
            </a:extLst>
          </p:cNvPr>
          <p:cNvSpPr/>
          <p:nvPr userDrawn="1"/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9ECC553-79E5-4B14-89C9-4DAD2B1021B1}"/>
              </a:ext>
            </a:extLst>
          </p:cNvPr>
          <p:cNvSpPr/>
          <p:nvPr userDrawn="1"/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797934-7E2B-4F94-89C4-0279413FF821}"/>
              </a:ext>
            </a:extLst>
          </p:cNvPr>
          <p:cNvSpPr/>
          <p:nvPr userDrawn="1"/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432" y="1399032"/>
            <a:ext cx="3236976" cy="406908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152" y="1527048"/>
            <a:ext cx="5111496" cy="3931920"/>
          </a:xfrm>
        </p:spPr>
        <p:txBody>
          <a:bodyPr anchor="ctr"/>
          <a:lstStyle>
            <a:lvl1pPr marL="0" indent="0">
              <a:buNone/>
              <a:defRPr/>
            </a:lvl1pPr>
            <a:lvl2pPr marL="228600">
              <a:defRPr/>
            </a:lvl2pPr>
            <a:lvl3pPr marL="457200">
              <a:defRPr/>
            </a:lvl3pPr>
            <a:lvl4pPr>
              <a:buNone/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944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 small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5A614E3F-4FB2-4152-A59C-941C908D7B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00479" y="1150210"/>
            <a:ext cx="2207046" cy="2204178"/>
          </a:xfrm>
          <a:custGeom>
            <a:avLst/>
            <a:gdLst>
              <a:gd name="connsiteX0" fmla="*/ 1098749 w 2207046"/>
              <a:gd name="connsiteY0" fmla="*/ 0 h 2204178"/>
              <a:gd name="connsiteX1" fmla="*/ 2201707 w 2207046"/>
              <a:gd name="connsiteY1" fmla="*/ 995326 h 2204178"/>
              <a:gd name="connsiteX2" fmla="*/ 2207046 w 2207046"/>
              <a:gd name="connsiteY2" fmla="*/ 1101058 h 2204178"/>
              <a:gd name="connsiteX3" fmla="*/ 2207046 w 2207046"/>
              <a:gd name="connsiteY3" fmla="*/ 1116306 h 2204178"/>
              <a:gd name="connsiteX4" fmla="*/ 2201707 w 2207046"/>
              <a:gd name="connsiteY4" fmla="*/ 1222039 h 2204178"/>
              <a:gd name="connsiteX5" fmla="*/ 1322187 w 2207046"/>
              <a:gd name="connsiteY5" fmla="*/ 2194840 h 2204178"/>
              <a:gd name="connsiteX6" fmla="*/ 1260999 w 2207046"/>
              <a:gd name="connsiteY6" fmla="*/ 2204178 h 2204178"/>
              <a:gd name="connsiteX7" fmla="*/ 936500 w 2207046"/>
              <a:gd name="connsiteY7" fmla="*/ 2204178 h 2204178"/>
              <a:gd name="connsiteX8" fmla="*/ 875311 w 2207046"/>
              <a:gd name="connsiteY8" fmla="*/ 2194840 h 2204178"/>
              <a:gd name="connsiteX9" fmla="*/ 12592 w 2207046"/>
              <a:gd name="connsiteY9" fmla="*/ 1332120 h 2204178"/>
              <a:gd name="connsiteX10" fmla="*/ 0 w 2207046"/>
              <a:gd name="connsiteY10" fmla="*/ 1249617 h 2204178"/>
              <a:gd name="connsiteX11" fmla="*/ 0 w 2207046"/>
              <a:gd name="connsiteY11" fmla="*/ 967747 h 2204178"/>
              <a:gd name="connsiteX12" fmla="*/ 12592 w 2207046"/>
              <a:gd name="connsiteY12" fmla="*/ 885244 h 2204178"/>
              <a:gd name="connsiteX13" fmla="*/ 1098749 w 2207046"/>
              <a:gd name="connsiteY13" fmla="*/ 0 h 22041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07046" h="2204178">
                <a:moveTo>
                  <a:pt x="1098749" y="0"/>
                </a:moveTo>
                <a:cubicBezTo>
                  <a:pt x="1672788" y="0"/>
                  <a:pt x="2144931" y="436266"/>
                  <a:pt x="2201707" y="995326"/>
                </a:cubicBezTo>
                <a:lnTo>
                  <a:pt x="2207046" y="1101058"/>
                </a:lnTo>
                <a:lnTo>
                  <a:pt x="2207046" y="1116306"/>
                </a:lnTo>
                <a:lnTo>
                  <a:pt x="2201707" y="1222039"/>
                </a:lnTo>
                <a:cubicBezTo>
                  <a:pt x="2152501" y="1706557"/>
                  <a:pt x="1791308" y="2098844"/>
                  <a:pt x="1322187" y="2194840"/>
                </a:cubicBezTo>
                <a:lnTo>
                  <a:pt x="1260999" y="2204178"/>
                </a:lnTo>
                <a:lnTo>
                  <a:pt x="936500" y="2204178"/>
                </a:lnTo>
                <a:lnTo>
                  <a:pt x="875311" y="2194840"/>
                </a:lnTo>
                <a:cubicBezTo>
                  <a:pt x="442276" y="2106228"/>
                  <a:pt x="101204" y="1765156"/>
                  <a:pt x="12592" y="1332120"/>
                </a:cubicBezTo>
                <a:lnTo>
                  <a:pt x="0" y="1249617"/>
                </a:lnTo>
                <a:lnTo>
                  <a:pt x="0" y="967747"/>
                </a:lnTo>
                <a:lnTo>
                  <a:pt x="12592" y="885244"/>
                </a:lnTo>
                <a:cubicBezTo>
                  <a:pt x="115972" y="380036"/>
                  <a:pt x="562980" y="0"/>
                  <a:pt x="1098749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A1F486A-F545-4642-B1CB-5356704413D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444632" y="2579683"/>
            <a:ext cx="3096807" cy="3096807"/>
          </a:xfrm>
          <a:custGeom>
            <a:avLst/>
            <a:gdLst>
              <a:gd name="connsiteX0" fmla="*/ 1548404 w 3096807"/>
              <a:gd name="connsiteY0" fmla="*/ 0 h 3096807"/>
              <a:gd name="connsiteX1" fmla="*/ 3096807 w 3096807"/>
              <a:gd name="connsiteY1" fmla="*/ 1548404 h 3096807"/>
              <a:gd name="connsiteX2" fmla="*/ 1548404 w 3096807"/>
              <a:gd name="connsiteY2" fmla="*/ 3096807 h 3096807"/>
              <a:gd name="connsiteX3" fmla="*/ 0 w 3096807"/>
              <a:gd name="connsiteY3" fmla="*/ 1548404 h 3096807"/>
              <a:gd name="connsiteX4" fmla="*/ 1548404 w 3096807"/>
              <a:gd name="connsiteY4" fmla="*/ 0 h 3096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6807" h="3096807">
                <a:moveTo>
                  <a:pt x="1548404" y="0"/>
                </a:moveTo>
                <a:cubicBezTo>
                  <a:pt x="2403564" y="0"/>
                  <a:pt x="3096807" y="693243"/>
                  <a:pt x="3096807" y="1548404"/>
                </a:cubicBezTo>
                <a:cubicBezTo>
                  <a:pt x="3096807" y="2403564"/>
                  <a:pt x="2403564" y="3096807"/>
                  <a:pt x="1548404" y="3096807"/>
                </a:cubicBezTo>
                <a:cubicBezTo>
                  <a:pt x="693243" y="3096807"/>
                  <a:pt x="0" y="2403564"/>
                  <a:pt x="0" y="1548404"/>
                </a:cubicBezTo>
                <a:cubicBezTo>
                  <a:pt x="0" y="693243"/>
                  <a:pt x="693243" y="0"/>
                  <a:pt x="1548404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4"/>
            <a:ext cx="5806440" cy="13258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496" y="1825625"/>
            <a:ext cx="5806440" cy="4352544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buNone/>
              <a:defRPr sz="2400"/>
            </a:lvl1pPr>
            <a:lvl2pPr marL="228600">
              <a:lnSpc>
                <a:spcPct val="110000"/>
              </a:lnSpc>
              <a:defRPr sz="2000"/>
            </a:lvl2pPr>
            <a:lvl3pPr marL="457200">
              <a:lnSpc>
                <a:spcPct val="110000"/>
              </a:lnSpc>
              <a:defRPr sz="1800"/>
            </a:lvl3pPr>
            <a:lvl4pPr marL="685800">
              <a:lnSpc>
                <a:spcPct val="110000"/>
              </a:lnSpc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8E71C73-7BAD-4838-88C1-42E045A9D179}"/>
              </a:ext>
            </a:extLst>
          </p:cNvPr>
          <p:cNvSpPr/>
          <p:nvPr userDrawn="1"/>
        </p:nvSpPr>
        <p:spPr>
          <a:xfrm>
            <a:off x="10249620" y="1555068"/>
            <a:ext cx="819303" cy="79707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560922-5803-412D-880B-065E75DCBC0A}"/>
              </a:ext>
            </a:extLst>
          </p:cNvPr>
          <p:cNvSpPr/>
          <p:nvPr userDrawn="1"/>
        </p:nvSpPr>
        <p:spPr>
          <a:xfrm>
            <a:off x="7590089" y="4034393"/>
            <a:ext cx="876704" cy="876704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0839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200EACD1-D216-4037-8AFF-80CF273586DF}"/>
              </a:ext>
            </a:extLst>
          </p:cNvPr>
          <p:cNvSpPr/>
          <p:nvPr userDrawn="1"/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F941DE04-3FEA-4A57-B200-F9F6A765C792}"/>
              </a:ext>
            </a:extLst>
          </p:cNvPr>
          <p:cNvSpPr/>
          <p:nvPr userDrawn="1"/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565C7B4-4152-4548-A771-EB148A028FDB}"/>
              </a:ext>
            </a:extLst>
          </p:cNvPr>
          <p:cNvSpPr/>
          <p:nvPr userDrawn="1"/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9272" y="1380744"/>
            <a:ext cx="5559552" cy="2514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19272" y="4078224"/>
            <a:ext cx="5559552" cy="153619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5573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496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76" y="1911096"/>
            <a:ext cx="98298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75081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753B078-30BA-4AB9-A020-EE8D9404B6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11096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8923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 with pictur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3E3FD7E-C80A-4707-A8E9-4134DF91F3F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"/>
            <a:ext cx="12192000" cy="6858000"/>
          </a:xfrm>
        </p:spPr>
        <p:txBody>
          <a:bodyPr/>
          <a:lstStyle>
            <a:lvl1pPr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0EC23F5-CD2E-4207-A4E6-73BDFF74D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1500" y="370600"/>
            <a:ext cx="5923842" cy="5923842"/>
          </a:xfrm>
          <a:custGeom>
            <a:avLst/>
            <a:gdLst>
              <a:gd name="connsiteX0" fmla="*/ 2961921 w 5923842"/>
              <a:gd name="connsiteY0" fmla="*/ 0 h 5923842"/>
              <a:gd name="connsiteX1" fmla="*/ 5923842 w 5923842"/>
              <a:gd name="connsiteY1" fmla="*/ 2961921 h 5923842"/>
              <a:gd name="connsiteX2" fmla="*/ 2961921 w 5923842"/>
              <a:gd name="connsiteY2" fmla="*/ 5923842 h 5923842"/>
              <a:gd name="connsiteX3" fmla="*/ 0 w 5923842"/>
              <a:gd name="connsiteY3" fmla="*/ 2961921 h 5923842"/>
              <a:gd name="connsiteX4" fmla="*/ 2961921 w 5923842"/>
              <a:gd name="connsiteY4" fmla="*/ 0 h 5923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23842" h="5923842">
                <a:moveTo>
                  <a:pt x="2961921" y="0"/>
                </a:moveTo>
                <a:cubicBezTo>
                  <a:pt x="4597745" y="0"/>
                  <a:pt x="5923842" y="1326097"/>
                  <a:pt x="5923842" y="2961921"/>
                </a:cubicBezTo>
                <a:cubicBezTo>
                  <a:pt x="5923842" y="4597745"/>
                  <a:pt x="4597745" y="5923842"/>
                  <a:pt x="2961921" y="5923842"/>
                </a:cubicBezTo>
                <a:cubicBezTo>
                  <a:pt x="1326097" y="5923842"/>
                  <a:pt x="0" y="4597745"/>
                  <a:pt x="0" y="2961921"/>
                </a:cubicBezTo>
                <a:cubicBezTo>
                  <a:pt x="0" y="1326097"/>
                  <a:pt x="1326097" y="0"/>
                  <a:pt x="2961921" y="0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</p:spPr>
        <p:txBody>
          <a:bodyPr wrap="square" lIns="457200" rIns="457200" bIns="2331720" anchor="b" anchorCtr="0">
            <a:noAutofit/>
          </a:bodyPr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75304" y="4379976"/>
            <a:ext cx="5038344" cy="71323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FE53-FB67-4871-8485-71BAAFD7D1B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9/3/20XX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D26FED4-1CE2-444B-A77E-EB3CB505AF1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28FD25AA-10CC-48D8-9577-257871107B9A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6906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594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668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71" r:id="rId4"/>
    <p:sldLayoutId id="2147483770" r:id="rId5"/>
    <p:sldLayoutId id="2147483774" r:id="rId6"/>
    <p:sldLayoutId id="2147483783" r:id="rId7"/>
    <p:sldLayoutId id="2147483772" r:id="rId8"/>
    <p:sldLayoutId id="2147483773" r:id="rId9"/>
    <p:sldLayoutId id="2147483785" r:id="rId10"/>
    <p:sldLayoutId id="2147483786" r:id="rId11"/>
    <p:sldLayoutId id="2147483787" r:id="rId12"/>
    <p:sldLayoutId id="2147483775" r:id="rId13"/>
    <p:sldLayoutId id="2147483788" r:id="rId14"/>
    <p:sldLayoutId id="2147483776" r:id="rId15"/>
    <p:sldLayoutId id="2147483777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www.kaggle.com/c/nlp-getting-started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8836-40C5-46C2-81BA-21AA27176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Text Classification</a:t>
            </a:r>
            <a:br>
              <a:rPr lang="en-US" dirty="0"/>
            </a:br>
            <a:r>
              <a:rPr lang="en-US" dirty="0"/>
              <a:t>of Tweets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C4EC4-809C-4FD2-AA20-009F08590D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Nicole Joseph</a:t>
            </a:r>
          </a:p>
        </p:txBody>
      </p:sp>
    </p:spTree>
    <p:extLst>
      <p:ext uri="{BB962C8B-B14F-4D97-AF65-F5344CB8AC3E}">
        <p14:creationId xmlns:p14="http://schemas.microsoft.com/office/powerpoint/2010/main" val="800962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AA74-F89F-48A1-B941-897EC05BA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5617" y="2581551"/>
            <a:ext cx="10515600" cy="1325563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791535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6E49C-11A0-4C95-8A6E-FC7E9C57C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9740A-BFF5-6446-6D75-23B9FE8F3E5C}"/>
              </a:ext>
            </a:extLst>
          </p:cNvPr>
          <p:cNvSpPr txBox="1"/>
          <p:nvPr/>
        </p:nvSpPr>
        <p:spPr>
          <a:xfrm>
            <a:off x="5410129" y="1510796"/>
            <a:ext cx="574570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1E1E1E"/>
                </a:solidFill>
                <a:latin typeface="Karla" panose="020B0604020202020204" pitchFamily="2" charset="0"/>
              </a:rPr>
              <a:t>Implement and train a</a:t>
            </a:r>
            <a:r>
              <a:rPr lang="en-US" b="0" i="0" dirty="0">
                <a:solidFill>
                  <a:srgbClr val="1E1E1E"/>
                </a:solidFill>
                <a:effectLst/>
                <a:latin typeface="Karla" panose="020B0604020202020204" pitchFamily="2" charset="0"/>
              </a:rPr>
              <a:t> neural net using Python, TensorFlow, and </a:t>
            </a:r>
            <a:r>
              <a:rPr lang="en-US" b="0" i="0" dirty="0" err="1">
                <a:solidFill>
                  <a:srgbClr val="1E1E1E"/>
                </a:solidFill>
                <a:effectLst/>
                <a:latin typeface="Karla" panose="020B0604020202020204" pitchFamily="2" charset="0"/>
              </a:rPr>
              <a:t>Keras</a:t>
            </a:r>
            <a:endParaRPr lang="en-US" b="0" i="0" dirty="0">
              <a:solidFill>
                <a:srgbClr val="1E1E1E"/>
              </a:solidFill>
              <a:effectLst/>
              <a:latin typeface="Karla" panose="020B06040202020202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NLP Task: Text classification of tweets as Disaster or No Disaster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 = Disaster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0 = No Disaster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“The average tweet is 28 characters long, with a spike at the 140 character mark.”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9302FF-9929-E420-4FA9-2A07215C9C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57" t="30446" r="66119" b="43152"/>
          <a:stretch/>
        </p:blipFill>
        <p:spPr>
          <a:xfrm>
            <a:off x="6446291" y="4002975"/>
            <a:ext cx="3753135" cy="2452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60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B290457-2071-4F7C-9327-CE85A282B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Set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7B1E24-2840-4BB0-AE5A-2320A01CB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919" y="1631072"/>
            <a:ext cx="4626393" cy="6010978"/>
          </a:xfrm>
        </p:spPr>
        <p:txBody>
          <a:bodyPr>
            <a:normAutofit fontScale="62500" lnSpcReduction="20000"/>
          </a:bodyPr>
          <a:lstStyle/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</a:rPr>
              <a:t>NLP Disaster Tweets from Kaggle</a:t>
            </a:r>
            <a:endParaRPr lang="en-US" sz="3200" b="0" dirty="0">
              <a:effectLst/>
            </a:endParaRPr>
          </a:p>
          <a:p>
            <a:pPr marL="514350" lvl="1" indent="-285750">
              <a:spcBef>
                <a:spcPts val="0"/>
              </a:spcBef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</a:rPr>
              <a:t>Link: </a:t>
            </a:r>
            <a:r>
              <a:rPr lang="en-US" sz="3200" b="0" i="0" u="sng" strike="noStrike" dirty="0">
                <a:solidFill>
                  <a:srgbClr val="1155CC"/>
                </a:solidFill>
                <a:effectLst/>
                <a:hlinkClick r:id="rId2"/>
              </a:rPr>
              <a:t>https://www.kaggle.com/c/nlp-getting-started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</a:rPr>
              <a:t>  </a:t>
            </a:r>
          </a:p>
          <a:p>
            <a:pPr marL="28575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</a:rPr>
              <a:t>7613</a:t>
            </a:r>
            <a:r>
              <a:rPr lang="en-US" sz="3200" dirty="0">
                <a:solidFill>
                  <a:srgbClr val="000000"/>
                </a:solidFill>
              </a:rPr>
              <a:t> total tweets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</a:rPr>
              <a:t>3271 - disaster</a:t>
            </a:r>
            <a:endParaRPr lang="en-US" sz="3200" b="0" dirty="0">
              <a:effectLst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b="0" i="0" u="none" strike="noStrike" dirty="0">
                <a:solidFill>
                  <a:srgbClr val="000000"/>
                </a:solidFill>
                <a:effectLst/>
              </a:rPr>
              <a:t>4342 - no disaster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</a:rPr>
              <a:t>Disaster: I know it's a question of interpretation but this is a sign of the apocalypse.  I called it https://t.co/my8q1uWIjn</a:t>
            </a: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</a:rPr>
              <a:t>No Disaster: I'm not </a:t>
            </a:r>
            <a:r>
              <a:rPr lang="en-US" sz="3200" dirty="0" err="1">
                <a:solidFill>
                  <a:srgbClr val="000000"/>
                </a:solidFill>
              </a:rPr>
              <a:t>gonna</a:t>
            </a:r>
            <a:r>
              <a:rPr lang="en-US" sz="3200" dirty="0">
                <a:solidFill>
                  <a:srgbClr val="000000"/>
                </a:solidFill>
              </a:rPr>
              <a:t> lie I'm </a:t>
            </a:r>
            <a:r>
              <a:rPr lang="en-US" sz="3200" dirty="0" err="1">
                <a:solidFill>
                  <a:srgbClr val="000000"/>
                </a:solidFill>
              </a:rPr>
              <a:t>kinda</a:t>
            </a:r>
            <a:r>
              <a:rPr lang="en-US" sz="3200" dirty="0">
                <a:solidFill>
                  <a:srgbClr val="000000"/>
                </a:solidFill>
              </a:rPr>
              <a:t> ready to attack my Senior year ??????????</a:t>
            </a:r>
            <a:endParaRPr lang="en-US" sz="3200" b="0" dirty="0">
              <a:solidFill>
                <a:srgbClr val="000000"/>
              </a:solidFill>
              <a:effectLst/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/>
                </a:solidFill>
              </a:rPr>
              <a:t>80:20 training testing split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solidFill>
                <a:srgbClr val="000000"/>
              </a:solidFill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  <a:p>
            <a:pPr marL="28575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000" b="0" dirty="0">
              <a:effectLst/>
            </a:endParaRPr>
          </a:p>
          <a:p>
            <a:br>
              <a:rPr lang="en-US" sz="1000" dirty="0"/>
            </a:br>
            <a:endParaRPr lang="en-US" sz="16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b="0" dirty="0">
              <a:effectLst/>
            </a:endParaRPr>
          </a:p>
          <a:p>
            <a:br>
              <a:rPr lang="en-US" sz="1600" dirty="0"/>
            </a:br>
            <a:endParaRPr lang="en-US" sz="1600" dirty="0"/>
          </a:p>
        </p:txBody>
      </p:sp>
      <p:pic>
        <p:nvPicPr>
          <p:cNvPr id="11" name="Picture Placeholder 10" descr="boy looking at map on the wall">
            <a:extLst>
              <a:ext uri="{FF2B5EF4-FFF2-40B4-BE49-F238E27FC236}">
                <a16:creationId xmlns:a16="http://schemas.microsoft.com/office/drawing/2014/main" id="{759DD474-D676-41A6-A2FB-30B2078418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72" b="72"/>
          <a:stretch/>
        </p:blipFill>
        <p:spPr/>
      </p:pic>
      <p:pic>
        <p:nvPicPr>
          <p:cNvPr id="13" name="Picture Placeholder 12" descr="boy playing with space ship toys">
            <a:extLst>
              <a:ext uri="{FF2B5EF4-FFF2-40B4-BE49-F238E27FC236}">
                <a16:creationId xmlns:a16="http://schemas.microsoft.com/office/drawing/2014/main" id="{D624A4F8-65E3-4A17-A439-FE80714CDE5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/>
          <a:stretch/>
        </p:blipFill>
        <p:spPr/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E9765E-CDE9-D5DD-B970-9E9AA0F9CD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7330" r="57513" b="11615"/>
          <a:stretch/>
        </p:blipFill>
        <p:spPr>
          <a:xfrm>
            <a:off x="5358912" y="929157"/>
            <a:ext cx="6293592" cy="5087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9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46272"/>
            <a:ext cx="10515600" cy="1325563"/>
          </a:xfrm>
        </p:spPr>
        <p:txBody>
          <a:bodyPr/>
          <a:lstStyle/>
          <a:p>
            <a:r>
              <a:rPr lang="en-US" dirty="0"/>
              <a:t>Preprocessing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7221" y="1623787"/>
            <a:ext cx="10749886" cy="4679311"/>
          </a:xfrm>
        </p:spPr>
        <p:txBody>
          <a:bodyPr>
            <a:normAutofit/>
          </a:bodyPr>
          <a:lstStyle/>
          <a:p>
            <a:r>
              <a:rPr lang="en-US" sz="3200" dirty="0"/>
              <a:t>Remove URL using regular expressions</a:t>
            </a:r>
          </a:p>
          <a:p>
            <a:r>
              <a:rPr lang="en-US" sz="3200" dirty="0"/>
              <a:t>Remove punctuation </a:t>
            </a:r>
          </a:p>
          <a:p>
            <a:r>
              <a:rPr lang="en-US" sz="3200" b="0" dirty="0">
                <a:solidFill>
                  <a:srgbClr val="00B0F0"/>
                </a:solidFill>
                <a:effectLst/>
              </a:rPr>
              <a:t>!"#$%&amp;'()*+,-./:;&lt;=&gt;?@[\]^_`{|}~</a:t>
            </a:r>
          </a:p>
          <a:p>
            <a:r>
              <a:rPr lang="en-US" sz="3200" dirty="0">
                <a:solidFill>
                  <a:srgbClr val="29383D"/>
                </a:solidFill>
              </a:rPr>
              <a:t>“Y</a:t>
            </a:r>
            <a:r>
              <a:rPr lang="en-US" sz="3200" b="0" i="0" dirty="0">
                <a:solidFill>
                  <a:srgbClr val="29383D"/>
                </a:solidFill>
                <a:effectLst/>
              </a:rPr>
              <a:t>ou can deduce that the </a:t>
            </a:r>
            <a:r>
              <a:rPr lang="en-US" sz="3200" b="1" i="0" dirty="0">
                <a:solidFill>
                  <a:srgbClr val="151C1F"/>
                </a:solidFill>
                <a:effectLst/>
              </a:rPr>
              <a:t>intensity</a:t>
            </a:r>
            <a:r>
              <a:rPr lang="en-US" sz="3200" b="0" i="0" dirty="0">
                <a:solidFill>
                  <a:srgbClr val="29383D"/>
                </a:solidFill>
                <a:effectLst/>
              </a:rPr>
              <a:t> of a particular communication is high by the amount of exclamation marks used, which could be an indication of a strong positive or negative emotion”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1391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6624E-1256-4074-A302-8EFDA23D7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12" y="-107880"/>
            <a:ext cx="10515600" cy="1325563"/>
          </a:xfrm>
        </p:spPr>
        <p:txBody>
          <a:bodyPr/>
          <a:lstStyle/>
          <a:p>
            <a:r>
              <a:rPr lang="en-US" dirty="0"/>
              <a:t>Preprocessing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4DACD0-2773-4975-A2FE-3BD5764E1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9130" y="868362"/>
            <a:ext cx="10749886" cy="4679311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Remove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stopwords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using the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nltk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toolkit</a:t>
            </a:r>
            <a:endParaRPr lang="en-US" b="0" dirty="0">
              <a:effectLst/>
            </a:endParaRP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64F58C3-E786-7909-1925-54EAC8520A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70" t="46747" r="12951" b="22685"/>
          <a:stretch/>
        </p:blipFill>
        <p:spPr bwMode="auto">
          <a:xfrm>
            <a:off x="639462" y="1365223"/>
            <a:ext cx="10483951" cy="2440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7CBFF1B-31D2-F77F-1DB0-3EB5665073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50997" r="50477" b="22874"/>
          <a:stretch/>
        </p:blipFill>
        <p:spPr bwMode="auto">
          <a:xfrm>
            <a:off x="2648715" y="4021348"/>
            <a:ext cx="5685934" cy="2335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4398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83B6F-5159-CAC1-3D5F-D3152E4BE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1955"/>
            <a:ext cx="9829800" cy="3859742"/>
          </a:xfrm>
        </p:spPr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Count unique words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</a:rPr>
              <a:t>U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se the Counter object to iterate over each line in the text column and split into an array of words</a:t>
            </a:r>
            <a:endParaRPr lang="en-US" sz="4000" i="0" u="none" strike="noStrike" dirty="0">
              <a:solidFill>
                <a:srgbClr val="000000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Output for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len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(counter): 17971 unique words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EBDFEE-1232-987D-B630-44B00D2AC5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19" t="35427" r="36792" b="47492"/>
          <a:stretch/>
        </p:blipFill>
        <p:spPr>
          <a:xfrm>
            <a:off x="641042" y="3371826"/>
            <a:ext cx="10909916" cy="228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78260B10-25FE-445D-A9FD-06B618F1B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A5B9DFF-1E65-43C9-B2DE-90CD91DFA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6B855D-E9CC-4FF8-AD85-6CDC7B89A0D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83B6F-5159-CAC1-3D5F-D3152E4BE9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2396" y="1432494"/>
            <a:ext cx="9829800" cy="5539805"/>
          </a:xfrm>
        </p:spPr>
        <p:txBody>
          <a:bodyPr>
            <a:normAutofit fontScale="85000" lnSpcReduction="20000"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2600" dirty="0">
              <a:solidFill>
                <a:srgbClr val="000000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600" dirty="0">
                <a:solidFill>
                  <a:srgbClr val="000000"/>
                </a:solidFill>
              </a:rPr>
              <a:t>Use zero padding to ensure that all sequences have the same length</a:t>
            </a: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2600" dirty="0">
              <a:solidFill>
                <a:srgbClr val="000000"/>
              </a:solidFill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600" dirty="0">
                <a:solidFill>
                  <a:srgbClr val="000000"/>
                </a:solidFill>
              </a:rPr>
              <a:t>Set max number of words in sequence = 20</a:t>
            </a:r>
          </a:p>
          <a:p>
            <a:pPr lvl="1">
              <a:spcBef>
                <a:spcPts val="0"/>
              </a:spcBef>
            </a:pPr>
            <a:r>
              <a:rPr lang="en-US" sz="2600" dirty="0">
                <a:solidFill>
                  <a:srgbClr val="000000"/>
                </a:solidFill>
              </a:rPr>
              <a:t>Max length was set to 20 because that seemed fitting for a tweet. This number can be played around with but when it’s a larger number, the training might take longer</a:t>
            </a:r>
          </a:p>
          <a:p>
            <a:pPr lvl="1">
              <a:spcBef>
                <a:spcPts val="0"/>
              </a:spcBef>
            </a:pPr>
            <a:r>
              <a:rPr lang="en-US" sz="2600" dirty="0">
                <a:solidFill>
                  <a:srgbClr val="000000"/>
                </a:solidFill>
              </a:rPr>
              <a:t>This max length will be set as the input length to the embedding layer of the training model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sz="2100" dirty="0">
              <a:solidFill>
                <a:srgbClr val="000000"/>
              </a:solidFill>
            </a:endParaRPr>
          </a:p>
          <a:p>
            <a:pPr marL="457200" lvl="1" indent="0">
              <a:spcBef>
                <a:spcPts val="0"/>
              </a:spcBef>
              <a:buNone/>
            </a:pPr>
            <a:endParaRPr lang="en-US" sz="2100" dirty="0">
              <a:solidFill>
                <a:srgbClr val="000000"/>
              </a:solidFill>
            </a:endParaRPr>
          </a:p>
          <a:p>
            <a:pPr marL="457200" lvl="1" indent="0">
              <a:spcBef>
                <a:spcPts val="0"/>
              </a:spcBef>
              <a:buNone/>
            </a:pPr>
            <a:endParaRPr lang="en-US" sz="2100" dirty="0">
              <a:solidFill>
                <a:srgbClr val="000000"/>
              </a:solidFill>
            </a:endParaRP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three people died heat wave far</a:t>
            </a: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4200" b="0" dirty="0">
              <a:effectLst/>
            </a:endParaRP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[520, 8, 395, 156, 297, 411]</a:t>
            </a: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4200" b="0" dirty="0">
              <a:effectLst/>
            </a:endParaRPr>
          </a:p>
          <a:p>
            <a:pPr mar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[520 8 395 156 297 411 0   0   0   0   0   0   0   0   0   0   0   0   0   0]</a:t>
            </a:r>
            <a:endParaRPr lang="en-US" sz="4200" b="0" dirty="0">
              <a:effectLst/>
            </a:endParaRP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342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7F-9B04-45A9-8AE6-A85178849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Topic one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49FB76-25BA-4481-B88D-DCB748E16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Subtitle</a:t>
            </a:r>
          </a:p>
          <a:p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BECB795-D003-E4BA-3BEA-9071B54D07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45" t="41924" r="45006" b="26434"/>
          <a:stretch/>
        </p:blipFill>
        <p:spPr bwMode="auto">
          <a:xfrm>
            <a:off x="386686" y="990600"/>
            <a:ext cx="11328083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83594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EB8CC-E887-4C39-A032-E3471EDC0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271"/>
            <a:ext cx="10515600" cy="1325563"/>
          </a:xfrm>
        </p:spPr>
        <p:txBody>
          <a:bodyPr>
            <a:normAutofit/>
          </a:bodyPr>
          <a:lstStyle/>
          <a:p>
            <a:r>
              <a:rPr lang="en-US" b="0" dirty="0">
                <a:effectLst/>
              </a:rPr>
              <a:t>Model Summary</a:t>
            </a:r>
            <a:br>
              <a:rPr lang="en-US" b="0" dirty="0">
                <a:effectLst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5DDB48-166A-4E16-B9DF-C5C6570A1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397" y="1736790"/>
            <a:ext cx="10048171" cy="3684588"/>
          </a:xfrm>
        </p:spPr>
        <p:txBody>
          <a:bodyPr>
            <a:normAutofit lnSpcReduction="10000"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</a:rPr>
              <a:t>Sequential Model with Embedding layer, LSTM layer, and a Dense layer</a:t>
            </a:r>
          </a:p>
          <a:p>
            <a:pPr marL="0" indent="0" rtl="0" fontAlgn="base">
              <a:spcBef>
                <a:spcPts val="0"/>
              </a:spcBef>
              <a:spcAft>
                <a:spcPts val="0"/>
              </a:spcAft>
              <a:buNone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Word embeddings turn positive integers (indexes) into dense vectors of fixed size.</a:t>
            </a:r>
          </a:p>
          <a:p>
            <a:pPr lvl="1">
              <a:spcBef>
                <a:spcPts val="0"/>
              </a:spcBef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(other NLP approaches could be one-hot-encoding)</a:t>
            </a:r>
            <a:endParaRPr lang="en-US" sz="20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Word embeddings give us a way to use an efficient, dense representation in which similar words have a similar encoding. Importantly, you do not have to specify this encoding by hand 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sz="1800" b="0" i="0" u="none" strike="noStrike" dirty="0">
              <a:solidFill>
                <a:srgbClr val="000000"/>
              </a:solidFill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LSTM </a:t>
            </a:r>
            <a:r>
              <a:rPr lang="en-US" dirty="0">
                <a:solidFill>
                  <a:srgbClr val="000000"/>
                </a:solidFill>
              </a:rPr>
              <a:t>(L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ong </a:t>
            </a:r>
            <a:r>
              <a:rPr lang="en-US" dirty="0">
                <a:solidFill>
                  <a:srgbClr val="000000"/>
                </a:solidFill>
              </a:rPr>
              <a:t>S</a:t>
            </a:r>
            <a:r>
              <a:rPr lang="en-US" sz="2000" b="0" i="0" u="none" strike="noStrike" dirty="0">
                <a:solidFill>
                  <a:srgbClr val="000000"/>
                </a:solidFill>
                <a:effectLst/>
              </a:rPr>
              <a:t>hort-Term Memory) that are a variety of recurrent neural networks (RNNs) capable of learning long-term dependencies, especially in sequence prediction problems</a:t>
            </a:r>
          </a:p>
          <a:p>
            <a:r>
              <a:rPr lang="en-US" dirty="0"/>
              <a:t>Dense layer with sigmoid activation function since a 0 or 1 classification is desired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99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hapesVTI">
  <a:themeElements>
    <a:clrScheme name="Shapes">
      <a:dk1>
        <a:sysClr val="windowText" lastClr="000000"/>
      </a:dk1>
      <a:lt1>
        <a:sysClr val="window" lastClr="FFFFFF"/>
      </a:lt1>
      <a:dk2>
        <a:srgbClr val="281B10"/>
      </a:dk2>
      <a:lt2>
        <a:srgbClr val="FFF9F5"/>
      </a:lt2>
      <a:accent1>
        <a:srgbClr val="EE7661"/>
      </a:accent1>
      <a:accent2>
        <a:srgbClr val="4E91F0"/>
      </a:accent2>
      <a:accent3>
        <a:srgbClr val="5B5260"/>
      </a:accent3>
      <a:accent4>
        <a:srgbClr val="2CC3B4"/>
      </a:accent4>
      <a:accent5>
        <a:srgbClr val="C097F8"/>
      </a:accent5>
      <a:accent6>
        <a:srgbClr val="FF9514"/>
      </a:accent6>
      <a:hlink>
        <a:srgbClr val="E50CBC"/>
      </a:hlink>
      <a:folHlink>
        <a:srgbClr val="6257F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A449C04-64B3-4403-94B7-8D2284C38D1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BDEF148-1770-458F-8F5B-C3D0A278AA9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413533D-8C39-401E-8B75-B1AEEEC56B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{84CF72FE-FF06-41B4-AD3E-5D84A77BB557}tf78504181_win32</Template>
  <TotalTime>91</TotalTime>
  <Words>464</Words>
  <Application>Microsoft Office PowerPoint</Application>
  <PresentationFormat>Widescreen</PresentationFormat>
  <Paragraphs>66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Avenir Next LT Pro</vt:lpstr>
      <vt:lpstr>Calibri</vt:lpstr>
      <vt:lpstr>Karla</vt:lpstr>
      <vt:lpstr>Times New Roman</vt:lpstr>
      <vt:lpstr>Tw Cen MT</vt:lpstr>
      <vt:lpstr>ShapesVTI</vt:lpstr>
      <vt:lpstr>Text Classification of Tweets</vt:lpstr>
      <vt:lpstr>Objective</vt:lpstr>
      <vt:lpstr>The Data Set</vt:lpstr>
      <vt:lpstr>Preprocessing</vt:lpstr>
      <vt:lpstr>Preprocessing</vt:lpstr>
      <vt:lpstr>Tokenization</vt:lpstr>
      <vt:lpstr>Tokenization</vt:lpstr>
      <vt:lpstr>Topic one</vt:lpstr>
      <vt:lpstr>Model Summary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</dc:title>
  <dc:creator>Nicole</dc:creator>
  <cp:lastModifiedBy>Nicole</cp:lastModifiedBy>
  <cp:revision>14</cp:revision>
  <dcterms:created xsi:type="dcterms:W3CDTF">2022-05-12T13:29:49Z</dcterms:created>
  <dcterms:modified xsi:type="dcterms:W3CDTF">2023-06-30T22:43:31Z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